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Josefin Slab"/>
      <p:regular r:id="rId33"/>
      <p:bold r:id="rId34"/>
      <p:italic r:id="rId35"/>
      <p:boldItalic r:id="rId36"/>
    </p:embeddedFont>
    <p:embeddedFont>
      <p:font typeface="Actor"/>
      <p:regular r:id="rId37"/>
    </p:embeddedFont>
    <p:embeddedFont>
      <p:font typeface="Yanone Kaffeesatz"/>
      <p:regular r:id="rId38"/>
      <p:bold r:id="rId39"/>
    </p:embeddedFont>
    <p:embeddedFont>
      <p:font typeface="DM Serif Display"/>
      <p:regular r:id="rId40"/>
      <p: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erifDisplay-regular.fntdata"/><Relationship Id="rId20" Type="http://schemas.openxmlformats.org/officeDocument/2006/relationships/slide" Target="slides/slide16.xml"/><Relationship Id="rId41" Type="http://schemas.openxmlformats.org/officeDocument/2006/relationships/font" Target="fonts/DMSerifDisplay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JosefinSlab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JosefinSlab-italic.fntdata"/><Relationship Id="rId12" Type="http://schemas.openxmlformats.org/officeDocument/2006/relationships/slide" Target="slides/slide8.xml"/><Relationship Id="rId34" Type="http://schemas.openxmlformats.org/officeDocument/2006/relationships/font" Target="fonts/JosefinSlab-bold.fntdata"/><Relationship Id="rId15" Type="http://schemas.openxmlformats.org/officeDocument/2006/relationships/slide" Target="slides/slide11.xml"/><Relationship Id="rId37" Type="http://schemas.openxmlformats.org/officeDocument/2006/relationships/font" Target="fonts/Actor-regular.fntdata"/><Relationship Id="rId14" Type="http://schemas.openxmlformats.org/officeDocument/2006/relationships/slide" Target="slides/slide10.xml"/><Relationship Id="rId36" Type="http://schemas.openxmlformats.org/officeDocument/2006/relationships/font" Target="fonts/JosefinSlab-boldItalic.fntdata"/><Relationship Id="rId17" Type="http://schemas.openxmlformats.org/officeDocument/2006/relationships/slide" Target="slides/slide13.xml"/><Relationship Id="rId39" Type="http://schemas.openxmlformats.org/officeDocument/2006/relationships/font" Target="fonts/YanoneKaffeesatz-bold.fntdata"/><Relationship Id="rId16" Type="http://schemas.openxmlformats.org/officeDocument/2006/relationships/slide" Target="slides/slide12.xml"/><Relationship Id="rId38" Type="http://schemas.openxmlformats.org/officeDocument/2006/relationships/font" Target="fonts/YanoneKaffeesatz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ls.gov/news.release/pdf/cfoi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df4f948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edf4f948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c9c3dcdf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c9c3dcdf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c9c3dcdf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c9c3dcdf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d5c4f20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d5c4f20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d76626a8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d76626a8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d76626a8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d76626a8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7a742be4c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7a742be4c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d76626a8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d76626a8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d76626a8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d76626a8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https://manisha-sirsat.blogspot.com/2019/04/confusion-matrix.html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d76626a8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d76626a8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d76626a8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d76626a8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https://manisha-sirsat.blogspot.com/2019/04/confusion-matrix.html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c9130b8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c9130b8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d76626a8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d76626a8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https://manisha-sirsat.blogspot.com/2019/04/confusion-matrix.html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d76626a8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d76626a8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d76626a8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d76626a8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https://manisha-sirsat.blogspot.com/2019/04/confusion-matrix.html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d76626a8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d76626a8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d76626a8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d76626a8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d76626a8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d76626a8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https://manisha-sirsat.blogspot.com/2019/04/confusion-matrix.html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d76626a8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2d76626a8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a5b19d4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a5b19d4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d76626a8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2d76626a8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c9130b87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c9130b87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c9130b87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c9130b87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https://www.bls.gov/news.release/pdf/cfoi.pdf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related occupations have one of the highest fatal work injury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other occupations, it actually increased from 2020 to 2021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c9130b8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c9130b8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c9c3dcdf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c9c3dcd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c9c3dcdf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c9c3dcdf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a742be4c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a742be4c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c9c3dcdf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c9c3dcdf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00000">
            <a:off x="6835733" y="2514249"/>
            <a:ext cx="2279995" cy="227999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8317643" y="1332915"/>
            <a:ext cx="1228669" cy="1228669"/>
          </a:xfrm>
          <a:prstGeom prst="rect">
            <a:avLst/>
          </a:prstGeom>
          <a:solidFill>
            <a:srgbClr val="484C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2700000">
            <a:off x="5607051" y="3080628"/>
            <a:ext cx="137037" cy="1980465"/>
          </a:xfrm>
          <a:prstGeom prst="rect">
            <a:avLst/>
          </a:prstGeom>
          <a:solidFill>
            <a:srgbClr val="70B1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-2700000">
            <a:off x="5321413" y="4174680"/>
            <a:ext cx="2076773" cy="2380121"/>
          </a:xfrm>
          <a:prstGeom prst="rect">
            <a:avLst/>
          </a:prstGeom>
          <a:solidFill>
            <a:srgbClr val="484C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63650" y="539500"/>
            <a:ext cx="6492600" cy="18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44600" y="2796600"/>
            <a:ext cx="4092300" cy="5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 rot="2700000">
            <a:off x="6162141" y="-141645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 rot="2700000">
            <a:off x="7329459" y="366279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 rot="2700000">
            <a:off x="5636488" y="197715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hasCustomPrompt="1" type="title"/>
          </p:nvPr>
        </p:nvSpPr>
        <p:spPr>
          <a:xfrm>
            <a:off x="713224" y="1724550"/>
            <a:ext cx="4239300" cy="13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713213" y="3125850"/>
            <a:ext cx="42393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2700000">
            <a:off x="1187915" y="143174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rot="2700000">
            <a:off x="2149968" y="-9647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492157" y="11089"/>
            <a:ext cx="1737424" cy="1737425"/>
            <a:chOff x="5279626" y="2678000"/>
            <a:chExt cx="1737424" cy="1737425"/>
          </a:xfrm>
        </p:grpSpPr>
        <p:sp>
          <p:nvSpPr>
            <p:cNvPr id="19" name="Google Shape;19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514351" y="3378275"/>
            <a:ext cx="1737424" cy="1737425"/>
            <a:chOff x="5279626" y="2678000"/>
            <a:chExt cx="1737424" cy="1737425"/>
          </a:xfrm>
        </p:grpSpPr>
        <p:sp>
          <p:nvSpPr>
            <p:cNvPr id="22" name="Google Shape;22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 rot="2700000">
            <a:off x="4041016" y="2388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2700000">
            <a:off x="-1455291" y="215930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type="title"/>
          </p:nvPr>
        </p:nvSpPr>
        <p:spPr>
          <a:xfrm>
            <a:off x="1246875" y="2046000"/>
            <a:ext cx="2162100" cy="10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2" type="title"/>
          </p:nvPr>
        </p:nvSpPr>
        <p:spPr>
          <a:xfrm>
            <a:off x="4958575" y="1781188"/>
            <a:ext cx="34722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4958575" y="2621620"/>
            <a:ext cx="31767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2700000">
            <a:off x="8685216" y="3985098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7562063" y="-451813"/>
            <a:ext cx="1737424" cy="1737425"/>
            <a:chOff x="5279626" y="2678000"/>
            <a:chExt cx="1737424" cy="1737425"/>
          </a:xfrm>
        </p:grpSpPr>
        <p:sp>
          <p:nvSpPr>
            <p:cNvPr id="32" name="Google Shape;32;p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4"/>
          <p:cNvSpPr/>
          <p:nvPr/>
        </p:nvSpPr>
        <p:spPr>
          <a:xfrm rot="2700000">
            <a:off x="7941088" y="377159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713250" y="1216000"/>
            <a:ext cx="7717500" cy="33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2700000">
            <a:off x="-1887273" y="292793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rot="2700000">
            <a:off x="-205218" y="4635574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 rot="2700000">
            <a:off x="7416388" y="-837657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1334250" y="2980751"/>
            <a:ext cx="2567400" cy="9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5253875" y="2980751"/>
            <a:ext cx="2567400" cy="9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1334175" y="2457950"/>
            <a:ext cx="25674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5253860" y="2457939"/>
            <a:ext cx="25674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 rot="2700000">
            <a:off x="1876663" y="-636521"/>
            <a:ext cx="1228669" cy="1228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-844949" y="1578562"/>
            <a:ext cx="1737424" cy="1737425"/>
            <a:chOff x="5279626" y="2678000"/>
            <a:chExt cx="1737424" cy="1737425"/>
          </a:xfrm>
        </p:grpSpPr>
        <p:sp>
          <p:nvSpPr>
            <p:cNvPr id="53" name="Google Shape;53;p7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7"/>
          <p:cNvSpPr/>
          <p:nvPr/>
        </p:nvSpPr>
        <p:spPr>
          <a:xfrm rot="2700000">
            <a:off x="1506365" y="1329450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rot="2700000">
            <a:off x="3419196" y="2514271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4572000" y="1540962"/>
            <a:ext cx="3858900" cy="27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4572000" y="811062"/>
            <a:ext cx="3858900" cy="59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 rot="2700000">
            <a:off x="-341817" y="2050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 rot="2700000">
            <a:off x="-1718498" y="395114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8"/>
          <p:cNvGrpSpPr/>
          <p:nvPr/>
        </p:nvGrpSpPr>
        <p:grpSpPr>
          <a:xfrm>
            <a:off x="-1017651" y="1985662"/>
            <a:ext cx="1737424" cy="1737425"/>
            <a:chOff x="5279626" y="2678000"/>
            <a:chExt cx="1737424" cy="1737425"/>
          </a:xfrm>
        </p:grpSpPr>
        <p:sp>
          <p:nvSpPr>
            <p:cNvPr id="63" name="Google Shape;63;p8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8"/>
          <p:cNvSpPr/>
          <p:nvPr/>
        </p:nvSpPr>
        <p:spPr>
          <a:xfrm rot="2700000">
            <a:off x="623853" y="216094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 txBox="1"/>
          <p:nvPr>
            <p:ph type="ctrTitle"/>
          </p:nvPr>
        </p:nvSpPr>
        <p:spPr>
          <a:xfrm>
            <a:off x="3057775" y="1323150"/>
            <a:ext cx="5373000" cy="24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 rot="2700000">
            <a:off x="6835733" y="251424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 rot="2700000">
            <a:off x="8317643" y="1332915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3701166" y="3540678"/>
            <a:ext cx="1737424" cy="1737425"/>
            <a:chOff x="5279626" y="2678000"/>
            <a:chExt cx="1737424" cy="1737425"/>
          </a:xfrm>
        </p:grpSpPr>
        <p:sp>
          <p:nvSpPr>
            <p:cNvPr id="71" name="Google Shape;71;p9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9"/>
          <p:cNvSpPr/>
          <p:nvPr/>
        </p:nvSpPr>
        <p:spPr>
          <a:xfrm rot="2700000">
            <a:off x="6100826" y="257795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flipH="1" rot="-2700000">
            <a:off x="1706854" y="42004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flipH="1" rot="-2700000">
            <a:off x="-492749" y="1412276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 flipH="1" rot="-2700000">
            <a:off x="2891960" y="2598662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1797900" y="1475644"/>
            <a:ext cx="55482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type="title"/>
          </p:nvPr>
        </p:nvSpPr>
        <p:spPr>
          <a:xfrm>
            <a:off x="713250" y="768100"/>
            <a:ext cx="7717500" cy="53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-19050"/>
            <a:ext cx="9144000" cy="5143500"/>
          </a:xfrm>
          <a:prstGeom prst="rect">
            <a:avLst/>
          </a:prstGeom>
          <a:solidFill>
            <a:schemeClr val="lt1">
              <a:alpha val="200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/>
          <p:nvPr/>
        </p:nvSpPr>
        <p:spPr>
          <a:xfrm rot="2700000">
            <a:off x="4456684" y="2757065"/>
            <a:ext cx="3501027" cy="35010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0"/>
          <p:cNvGrpSpPr/>
          <p:nvPr/>
        </p:nvGrpSpPr>
        <p:grpSpPr>
          <a:xfrm>
            <a:off x="-1073549" y="3178762"/>
            <a:ext cx="1737424" cy="1737425"/>
            <a:chOff x="5279626" y="2678000"/>
            <a:chExt cx="1737424" cy="1737425"/>
          </a:xfrm>
        </p:grpSpPr>
        <p:sp>
          <p:nvSpPr>
            <p:cNvPr id="83" name="Google Shape;83;p10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0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0"/>
          <p:cNvSpPr txBox="1"/>
          <p:nvPr>
            <p:ph type="title"/>
          </p:nvPr>
        </p:nvSpPr>
        <p:spPr>
          <a:xfrm>
            <a:off x="4330700" y="3096088"/>
            <a:ext cx="3753000" cy="1547700"/>
          </a:xfrm>
          <a:prstGeom prst="rect">
            <a:avLst/>
          </a:prstGeom>
          <a:noFill/>
          <a:effectLst>
            <a:outerShdw blurRad="328613" rotWithShape="0" algn="bl" dir="2580000" dist="47625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57" y="7155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923500"/>
            <a:ext cx="77175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563650" y="539500"/>
            <a:ext cx="6492600" cy="18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Hardhat Detection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544600" y="2796600"/>
            <a:ext cx="40923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Minjae Cho</a:t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5400000">
            <a:off x="4550350" y="1655262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000" y="358926"/>
            <a:ext cx="1543525" cy="10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/>
        </p:nvSpPr>
        <p:spPr>
          <a:xfrm>
            <a:off x="260075" y="358925"/>
            <a:ext cx="1163100" cy="104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Image Samples</a:t>
            </a:r>
            <a:endParaRPr/>
          </a:p>
        </p:txBody>
      </p:sp>
      <p:sp>
        <p:nvSpPr>
          <p:cNvPr id="190" name="Google Shape;190;p22"/>
          <p:cNvSpPr txBox="1"/>
          <p:nvPr>
            <p:ph idx="1" type="subTitle"/>
          </p:nvPr>
        </p:nvSpPr>
        <p:spPr>
          <a:xfrm>
            <a:off x="713250" y="1520350"/>
            <a:ext cx="77175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Using a tool to gather images from Google, I created image samples. Then, I manually sorted through them to remove images that does not fit my needs, such as cliparts and duplicates.</a:t>
            </a:r>
            <a:endParaRPr sz="1400"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48500"/>
            <a:ext cx="6341625" cy="141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500" y="2348500"/>
            <a:ext cx="3712227" cy="199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>
            <p:ph idx="1" type="subTitle"/>
          </p:nvPr>
        </p:nvSpPr>
        <p:spPr>
          <a:xfrm>
            <a:off x="0" y="3748675"/>
            <a:ext cx="4948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Installing tool on </a:t>
            </a:r>
            <a:r>
              <a:rPr lang="en" sz="1400"/>
              <a:t>virtual</a:t>
            </a:r>
            <a:r>
              <a:rPr lang="en" sz="1400"/>
              <a:t> environment</a:t>
            </a:r>
            <a:endParaRPr sz="1400"/>
          </a:p>
        </p:txBody>
      </p:sp>
      <p:sp>
        <p:nvSpPr>
          <p:cNvPr id="194" name="Google Shape;194;p22"/>
          <p:cNvSpPr txBox="1"/>
          <p:nvPr>
            <p:ph idx="1" type="subTitle"/>
          </p:nvPr>
        </p:nvSpPr>
        <p:spPr>
          <a:xfrm>
            <a:off x="4948516" y="4344725"/>
            <a:ext cx="3712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Images (after sorting)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Annotating Images</a:t>
            </a:r>
            <a:endParaRPr/>
          </a:p>
        </p:txBody>
      </p:sp>
      <p:sp>
        <p:nvSpPr>
          <p:cNvPr id="200" name="Google Shape;200;p23"/>
          <p:cNvSpPr txBox="1"/>
          <p:nvPr>
            <p:ph idx="1" type="subTitle"/>
          </p:nvPr>
        </p:nvSpPr>
        <p:spPr>
          <a:xfrm>
            <a:off x="713250" y="1520350"/>
            <a:ext cx="77175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Using another tooled called ‘labelImg,’ I annotated all the images I gathered to prepare training model.</a:t>
            </a:r>
            <a:endParaRPr sz="1400"/>
          </a:p>
        </p:txBody>
      </p:sp>
      <p:sp>
        <p:nvSpPr>
          <p:cNvPr id="201" name="Google Shape;201;p23"/>
          <p:cNvSpPr txBox="1"/>
          <p:nvPr>
            <p:ph idx="1" type="subTitle"/>
          </p:nvPr>
        </p:nvSpPr>
        <p:spPr>
          <a:xfrm>
            <a:off x="713300" y="4268525"/>
            <a:ext cx="2259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labelImg</a:t>
            </a:r>
            <a:endParaRPr sz="1400"/>
          </a:p>
        </p:txBody>
      </p:sp>
      <p:sp>
        <p:nvSpPr>
          <p:cNvPr id="202" name="Google Shape;202;p23"/>
          <p:cNvSpPr txBox="1"/>
          <p:nvPr>
            <p:ph idx="1" type="subTitle"/>
          </p:nvPr>
        </p:nvSpPr>
        <p:spPr>
          <a:xfrm>
            <a:off x="4218824" y="4309425"/>
            <a:ext cx="421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labelImg in use</a:t>
            </a:r>
            <a:endParaRPr sz="1400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2275450"/>
            <a:ext cx="2258886" cy="1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825" y="2041475"/>
            <a:ext cx="4211925" cy="22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Hardhat Detection Model</a:t>
            </a:r>
            <a:endParaRPr/>
          </a:p>
        </p:txBody>
      </p:sp>
      <p:sp>
        <p:nvSpPr>
          <p:cNvPr id="210" name="Google Shape;210;p24"/>
          <p:cNvSpPr txBox="1"/>
          <p:nvPr>
            <p:ph idx="1" type="subTitle"/>
          </p:nvPr>
        </p:nvSpPr>
        <p:spPr>
          <a:xfrm>
            <a:off x="713250" y="1520350"/>
            <a:ext cx="2236500" cy="11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Finally, using the annotated images, I trained a custom model to detect hardhats.</a:t>
            </a:r>
            <a:endParaRPr sz="1400"/>
          </a:p>
        </p:txBody>
      </p:sp>
      <p:sp>
        <p:nvSpPr>
          <p:cNvPr id="211" name="Google Shape;211;p24"/>
          <p:cNvSpPr txBox="1"/>
          <p:nvPr>
            <p:ph idx="1" type="subTitle"/>
          </p:nvPr>
        </p:nvSpPr>
        <p:spPr>
          <a:xfrm>
            <a:off x="5850" y="4649100"/>
            <a:ext cx="29439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Training in action</a:t>
            </a:r>
            <a:endParaRPr sz="1400"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875" y="1520350"/>
            <a:ext cx="6194125" cy="36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" type="subTitle"/>
          </p:nvPr>
        </p:nvSpPr>
        <p:spPr>
          <a:xfrm>
            <a:off x="713250" y="1216000"/>
            <a:ext cx="7717500" cy="33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2625" y="0"/>
            <a:ext cx="981661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idx="1" type="subTitle"/>
          </p:nvPr>
        </p:nvSpPr>
        <p:spPr>
          <a:xfrm>
            <a:off x="713250" y="1216000"/>
            <a:ext cx="7717500" cy="33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2414" y="0"/>
            <a:ext cx="98264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Statistics</a:t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989513" y="3071838"/>
            <a:ext cx="14859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Labels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597274" y="3793050"/>
            <a:ext cx="2270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Just some fun statistics of the image annotations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34" name="Google Shape;234;p27"/>
          <p:cNvSpPr/>
          <p:nvPr/>
        </p:nvSpPr>
        <p:spPr>
          <a:xfrm>
            <a:off x="1170413" y="1558336"/>
            <a:ext cx="1124100" cy="11241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01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3633688" y="3071838"/>
            <a:ext cx="1876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Confusion Matrix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3828975" y="3793038"/>
            <a:ext cx="14859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How accurate is the model?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4009938" y="1558336"/>
            <a:ext cx="1124100" cy="11241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02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6307225" y="3071838"/>
            <a:ext cx="2208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Performance Metrics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6201475" y="3793075"/>
            <a:ext cx="2420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rPr>
              <a:t>More in depth strengths &amp; weaknesses of various metrics</a:t>
            </a:r>
            <a:endParaRPr sz="1600">
              <a:solidFill>
                <a:schemeClr val="dk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6849463" y="1558336"/>
            <a:ext cx="1124100" cy="11241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03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 Statistic</a:t>
            </a:r>
            <a:endParaRPr/>
          </a:p>
        </p:txBody>
      </p:sp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713250" y="1520350"/>
            <a:ext cx="3281700" cy="24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These graphs show various statistics </a:t>
            </a:r>
            <a:r>
              <a:rPr lang="en" sz="1400"/>
              <a:t>about</a:t>
            </a:r>
            <a:r>
              <a:rPr lang="en" sz="1400"/>
              <a:t> the labels </a:t>
            </a:r>
            <a:r>
              <a:rPr lang="en" sz="1400"/>
              <a:t>from the images I have annotated.</a:t>
            </a:r>
            <a:endParaRPr sz="1400"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350" y="0"/>
            <a:ext cx="50046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253" name="Google Shape;253;p29"/>
          <p:cNvSpPr txBox="1"/>
          <p:nvPr>
            <p:ph idx="1" type="subTitle"/>
          </p:nvPr>
        </p:nvSpPr>
        <p:spPr>
          <a:xfrm>
            <a:off x="713250" y="1490125"/>
            <a:ext cx="77175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False Positive is a Type I Error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False Negative is a Type II Error</a:t>
            </a:r>
            <a:endParaRPr sz="1400"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850" y="1490125"/>
            <a:ext cx="4871180" cy="3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8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>
            <p:ph idx="1" type="subTitle"/>
          </p:nvPr>
        </p:nvSpPr>
        <p:spPr>
          <a:xfrm>
            <a:off x="6858000" y="1527900"/>
            <a:ext cx="22860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Confusion Matrix from hardhat detection model</a:t>
            </a:r>
            <a:endParaRPr sz="14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(Background is not actually predicted and the columns are </a:t>
            </a:r>
            <a:r>
              <a:rPr lang="en" sz="1400"/>
              <a:t>normalized</a:t>
            </a:r>
            <a:r>
              <a:rPr lang="en" sz="1400"/>
              <a:t>, making right hand side 1.00 and 0)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sp>
        <p:nvSpPr>
          <p:cNvPr id="266" name="Google Shape;266;p31"/>
          <p:cNvSpPr txBox="1"/>
          <p:nvPr>
            <p:ph idx="1" type="subTitle"/>
          </p:nvPr>
        </p:nvSpPr>
        <p:spPr>
          <a:xfrm>
            <a:off x="713250" y="1428750"/>
            <a:ext cx="7717500" cy="23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Accuracy is True Positives and True Negatives out of all the samples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0.92 for the hardhat detection model I have created</a:t>
            </a:r>
            <a:endParaRPr sz="1400"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964" y="2889725"/>
            <a:ext cx="6666075" cy="13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4330700" y="3096088"/>
            <a:ext cx="3753000" cy="15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00" y="456055"/>
            <a:ext cx="1907050" cy="25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>
            <p:ph idx="4294967295" type="subTitle"/>
          </p:nvPr>
        </p:nvSpPr>
        <p:spPr>
          <a:xfrm>
            <a:off x="2853475" y="456050"/>
            <a:ext cx="61119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My mission in ISM is to develop computer science knowledge and its various applications, while also developing presentation skills such as confidence, public speaking, and professionalism. Throughout ISM, I want to use computer science in conjunction with different fields to create something useful and easier for others in that field, or general population.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</a:t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-12"/>
            <a:ext cx="42291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>
            <p:ph idx="1" type="subTitle"/>
          </p:nvPr>
        </p:nvSpPr>
        <p:spPr>
          <a:xfrm>
            <a:off x="713250" y="1428750"/>
            <a:ext cx="3931800" cy="23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Confidence is how certain the model is that the prediction is correct (again, no background (negative) prediction)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Talks about how many of the predicted positives are actual positives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Higher when less positive predictions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Good metric to use when the cost of False Positive is high</a:t>
            </a:r>
            <a:endParaRPr sz="1400"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00" y="1971682"/>
            <a:ext cx="4229100" cy="317181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/>
          <p:nvPr/>
        </p:nvSpPr>
        <p:spPr>
          <a:xfrm>
            <a:off x="5526375" y="2990750"/>
            <a:ext cx="3568800" cy="1134300"/>
          </a:xfrm>
          <a:prstGeom prst="rect">
            <a:avLst/>
          </a:prstGeom>
          <a:noFill/>
          <a:ln cap="flat" cmpd="sng" w="3810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3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3"/>
          <p:cNvSpPr txBox="1"/>
          <p:nvPr>
            <p:ph idx="1" type="subTitle"/>
          </p:nvPr>
        </p:nvSpPr>
        <p:spPr>
          <a:xfrm>
            <a:off x="6241475" y="2186850"/>
            <a:ext cx="2189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At confidence of 0.76 or higher, there are no False Positives (Type I Error)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</a:t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00" y="0"/>
            <a:ext cx="4229100" cy="149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00" y="1971682"/>
            <a:ext cx="4229100" cy="317181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/>
          <p:nvPr/>
        </p:nvSpPr>
        <p:spPr>
          <a:xfrm>
            <a:off x="6638875" y="2694575"/>
            <a:ext cx="1278600" cy="2398500"/>
          </a:xfrm>
          <a:prstGeom prst="rect">
            <a:avLst/>
          </a:prstGeom>
          <a:noFill/>
          <a:ln cap="flat" cmpd="sng" w="3810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 txBox="1"/>
          <p:nvPr>
            <p:ph idx="1" type="subTitle"/>
          </p:nvPr>
        </p:nvSpPr>
        <p:spPr>
          <a:xfrm>
            <a:off x="713250" y="1428750"/>
            <a:ext cx="3931800" cy="26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Confidence is how certain the model is that the prediction is correct (once again, no background (negative) prediction)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Talks about how many of the actual positives are predicted positive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Higher when more positive predictions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Good metric to use when the cost of False Negative is high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idx="1" type="subTitle"/>
          </p:nvPr>
        </p:nvSpPr>
        <p:spPr>
          <a:xfrm>
            <a:off x="6241475" y="2186850"/>
            <a:ext cx="2189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At confidence of 0.76 or higher, there are no False Positives (Type I Error)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8" y="0"/>
            <a:ext cx="771712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>
            <p:ph idx="1" type="subTitle"/>
          </p:nvPr>
        </p:nvSpPr>
        <p:spPr>
          <a:xfrm>
            <a:off x="6241475" y="2186850"/>
            <a:ext cx="2189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At confidence of 0 or lower, there are no False Negatives (Type II Error)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6"/>
          <p:cNvSpPr txBox="1"/>
          <p:nvPr>
            <p:ph idx="1" type="subTitle"/>
          </p:nvPr>
        </p:nvSpPr>
        <p:spPr>
          <a:xfrm>
            <a:off x="6241475" y="2186850"/>
            <a:ext cx="2189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Precision and Recall have inverse relationship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</p:txBody>
      </p:sp>
      <p:sp>
        <p:nvSpPr>
          <p:cNvPr id="310" name="Google Shape;310;p37"/>
          <p:cNvSpPr txBox="1"/>
          <p:nvPr>
            <p:ph idx="1" type="subTitle"/>
          </p:nvPr>
        </p:nvSpPr>
        <p:spPr>
          <a:xfrm>
            <a:off x="713250" y="1428750"/>
            <a:ext cx="4201800" cy="3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Balance between Precision and Recall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Often better than accuracy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Does not get affected by high True Negatives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Accounts heavily for False Positives and False Negatives, which are often more crucial in real life situations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Example: Model predicts all ISM interviewees to not make ISM while actual values show 10 out of 100 made it</a:t>
            </a:r>
            <a:endParaRPr sz="1400"/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350" y="539488"/>
            <a:ext cx="3230400" cy="8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00" y="1971682"/>
            <a:ext cx="4229100" cy="317181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/>
          <p:nvPr/>
        </p:nvSpPr>
        <p:spPr>
          <a:xfrm>
            <a:off x="7050650" y="3308600"/>
            <a:ext cx="476700" cy="440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endParaRPr sz="2000"/>
          </a:p>
        </p:txBody>
      </p:sp>
      <p:sp>
        <p:nvSpPr>
          <p:cNvPr id="314" name="Google Shape;314;p37"/>
          <p:cNvSpPr/>
          <p:nvPr/>
        </p:nvSpPr>
        <p:spPr>
          <a:xfrm>
            <a:off x="8214400" y="3337238"/>
            <a:ext cx="476700" cy="440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</a:t>
            </a:r>
            <a:endParaRPr sz="2000"/>
          </a:p>
        </p:txBody>
      </p:sp>
      <p:sp>
        <p:nvSpPr>
          <p:cNvPr id="315" name="Google Shape;315;p37"/>
          <p:cNvSpPr/>
          <p:nvPr/>
        </p:nvSpPr>
        <p:spPr>
          <a:xfrm>
            <a:off x="7050650" y="4288497"/>
            <a:ext cx="476700" cy="440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</a:t>
            </a:r>
            <a:endParaRPr sz="2000"/>
          </a:p>
        </p:txBody>
      </p:sp>
      <p:sp>
        <p:nvSpPr>
          <p:cNvPr id="316" name="Google Shape;316;p37"/>
          <p:cNvSpPr/>
          <p:nvPr/>
        </p:nvSpPr>
        <p:spPr>
          <a:xfrm>
            <a:off x="8214400" y="4288497"/>
            <a:ext cx="476700" cy="440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90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>
            <p:ph idx="1" type="subTitle"/>
          </p:nvPr>
        </p:nvSpPr>
        <p:spPr>
          <a:xfrm>
            <a:off x="6241475" y="2186850"/>
            <a:ext cx="21891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 good balance between Precision and Recall is at confidence of 0.23 with F1 Score of 0.96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idx="1" type="subTitle"/>
          </p:nvPr>
        </p:nvSpPr>
        <p:spPr>
          <a:xfrm>
            <a:off x="713250" y="1216000"/>
            <a:ext cx="7717500" cy="33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9"/>
          <p:cNvSpPr txBox="1"/>
          <p:nvPr>
            <p:ph type="title"/>
          </p:nvPr>
        </p:nvSpPr>
        <p:spPr>
          <a:xfrm>
            <a:off x="713250" y="230205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Application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>
            <p:ph type="ctrTitle"/>
          </p:nvPr>
        </p:nvSpPr>
        <p:spPr>
          <a:xfrm>
            <a:off x="3050550" y="535750"/>
            <a:ext cx="5373000" cy="18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</a:t>
            </a:r>
            <a:endParaRPr sz="8000"/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300" y="2239500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>
            <p:ph idx="4294967295" type="subTitle"/>
          </p:nvPr>
        </p:nvSpPr>
        <p:spPr>
          <a:xfrm>
            <a:off x="6103425" y="4398550"/>
            <a:ext cx="2259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Digital </a:t>
            </a:r>
            <a:r>
              <a:rPr lang="en" sz="1400"/>
              <a:t>Portfolio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4294967295" type="subTitle"/>
          </p:nvPr>
        </p:nvSpPr>
        <p:spPr>
          <a:xfrm>
            <a:off x="2853475" y="456050"/>
            <a:ext cx="6111900" cy="21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My mentor, Rahul Mukherjee, is a professional who loves problem solving with data. In the past, he had many experiences such as working as a Data Engineer where he was responsible for running large-scale production data systems, building scalable back-end systems across the data stack, and implementing ETL processes and building dashboards at Bosch. Adding on his pre-existing knowledge and experience in the field of data science, his objective is to learn more about both the technical and business aspects of how data-driven decisions are made.</a:t>
            </a:r>
            <a:endParaRPr sz="1400"/>
          </a:p>
        </p:txBody>
      </p:sp>
      <p:sp>
        <p:nvSpPr>
          <p:cNvPr id="114" name="Google Shape;114;p15"/>
          <p:cNvSpPr txBox="1"/>
          <p:nvPr>
            <p:ph type="title"/>
          </p:nvPr>
        </p:nvSpPr>
        <p:spPr>
          <a:xfrm>
            <a:off x="4330700" y="3096088"/>
            <a:ext cx="3753000" cy="15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Mentor</a:t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00" y="456050"/>
            <a:ext cx="1766825" cy="31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hardhats?</a:t>
            </a: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1481601"/>
            <a:ext cx="7717499" cy="2780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Object Detection?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2407637"/>
            <a:ext cx="7717499" cy="216436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4294967295" type="subTitle"/>
          </p:nvPr>
        </p:nvSpPr>
        <p:spPr>
          <a:xfrm>
            <a:off x="713250" y="1520350"/>
            <a:ext cx="77175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Object detection is computer vision technique for locating instances of objects in images or videos.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Only Look Once (YOLO)</a:t>
            </a:r>
            <a:endParaRPr/>
          </a:p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713250" y="1520350"/>
            <a:ext cx="38595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YOLO is an abbreviation for the term 'You Only Look Once,' an open-source algorithm that detects and recognizes various objects in a picture or video.</a:t>
            </a:r>
            <a:endParaRPr sz="1400"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100" y="1520350"/>
            <a:ext cx="2947400" cy="29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Objects</a:t>
            </a:r>
            <a:endParaRPr/>
          </a:p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4161025" y="1520350"/>
            <a:ext cx="42696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There are objects already detectable in YOLO by default. However, I created a custom object, hardhat, to be detected.</a:t>
            </a:r>
            <a:endParaRPr sz="1400"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1520350"/>
            <a:ext cx="2848200" cy="2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1079400" y="4338425"/>
            <a:ext cx="21159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Default Objects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</a:t>
            </a:r>
            <a:r>
              <a:rPr lang="en"/>
              <a:t> Custom Object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719438" y="4032500"/>
            <a:ext cx="159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Set Up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719438" y="2291325"/>
            <a:ext cx="159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Step 01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1063563" y="2931375"/>
            <a:ext cx="903000" cy="903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2310674" y="3803900"/>
            <a:ext cx="248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Gathering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2759463" y="2062725"/>
            <a:ext cx="159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Step 02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3103588" y="2702775"/>
            <a:ext cx="903000" cy="9030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4006598" y="3575300"/>
            <a:ext cx="3177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Annotating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4799488" y="1834125"/>
            <a:ext cx="159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Step 03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143613" y="2474175"/>
            <a:ext cx="903000" cy="9030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6839513" y="3346700"/>
            <a:ext cx="159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Training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6839513" y="1605525"/>
            <a:ext cx="15912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Step 04</a:t>
            </a:r>
            <a:endParaRPr sz="2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7183638" y="2245575"/>
            <a:ext cx="903000" cy="9030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0"/>
          <p:cNvCxnSpPr>
            <a:stCxn id="154" idx="1"/>
            <a:endCxn id="151" idx="3"/>
          </p:cNvCxnSpPr>
          <p:nvPr/>
        </p:nvCxnSpPr>
        <p:spPr>
          <a:xfrm flipH="1">
            <a:off x="1966588" y="3154275"/>
            <a:ext cx="1137000" cy="228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0"/>
          <p:cNvCxnSpPr>
            <a:stCxn id="154" idx="3"/>
            <a:endCxn id="157" idx="1"/>
          </p:cNvCxnSpPr>
          <p:nvPr/>
        </p:nvCxnSpPr>
        <p:spPr>
          <a:xfrm flipH="1" rot="10800000">
            <a:off x="4006588" y="2925675"/>
            <a:ext cx="1137000" cy="228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0"/>
          <p:cNvCxnSpPr>
            <a:stCxn id="157" idx="3"/>
            <a:endCxn id="160" idx="1"/>
          </p:cNvCxnSpPr>
          <p:nvPr/>
        </p:nvCxnSpPr>
        <p:spPr>
          <a:xfrm flipH="1" rot="10800000">
            <a:off x="6046613" y="2697075"/>
            <a:ext cx="1137000" cy="2286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0"/>
          <p:cNvSpPr/>
          <p:nvPr/>
        </p:nvSpPr>
        <p:spPr>
          <a:xfrm>
            <a:off x="3379453" y="2979554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0"/>
          <p:cNvGrpSpPr/>
          <p:nvPr/>
        </p:nvGrpSpPr>
        <p:grpSpPr>
          <a:xfrm>
            <a:off x="5419453" y="2740628"/>
            <a:ext cx="351315" cy="349486"/>
            <a:chOff x="685475" y="2318350"/>
            <a:chExt cx="297750" cy="296200"/>
          </a:xfrm>
        </p:grpSpPr>
        <p:sp>
          <p:nvSpPr>
            <p:cNvPr id="166" name="Google Shape;166;p20"/>
            <p:cNvSpPr/>
            <p:nvPr/>
          </p:nvSpPr>
          <p:spPr>
            <a:xfrm>
              <a:off x="685475" y="2371925"/>
              <a:ext cx="142600" cy="241975"/>
            </a:xfrm>
            <a:custGeom>
              <a:rect b="b" l="l" r="r" t="t"/>
              <a:pathLst>
                <a:path extrusionOk="0" h="9679" w="5704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839850" y="2371925"/>
              <a:ext cx="143375" cy="242625"/>
            </a:xfrm>
            <a:custGeom>
              <a:rect b="b" l="l" r="r" t="t"/>
              <a:pathLst>
                <a:path extrusionOk="0" h="9705" w="5735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772900" y="2318350"/>
              <a:ext cx="122125" cy="105075"/>
            </a:xfrm>
            <a:custGeom>
              <a:rect b="b" l="l" r="r" t="t"/>
              <a:pathLst>
                <a:path extrusionOk="0" h="4203" w="4885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20"/>
          <p:cNvGrpSpPr/>
          <p:nvPr/>
        </p:nvGrpSpPr>
        <p:grpSpPr>
          <a:xfrm>
            <a:off x="1338508" y="3208600"/>
            <a:ext cx="352230" cy="348542"/>
            <a:chOff x="1049375" y="2318350"/>
            <a:chExt cx="298525" cy="295400"/>
          </a:xfrm>
        </p:grpSpPr>
        <p:sp>
          <p:nvSpPr>
            <p:cNvPr id="170" name="Google Shape;170;p20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20"/>
          <p:cNvGrpSpPr/>
          <p:nvPr/>
        </p:nvGrpSpPr>
        <p:grpSpPr>
          <a:xfrm>
            <a:off x="7481894" y="2517894"/>
            <a:ext cx="306516" cy="358349"/>
            <a:chOff x="-48237000" y="2342650"/>
            <a:chExt cx="256800" cy="300225"/>
          </a:xfrm>
        </p:grpSpPr>
        <p:sp>
          <p:nvSpPr>
            <p:cNvPr id="175" name="Google Shape;175;p20"/>
            <p:cNvSpPr/>
            <p:nvPr/>
          </p:nvSpPr>
          <p:spPr>
            <a:xfrm>
              <a:off x="-48237000" y="2342650"/>
              <a:ext cx="256800" cy="300225"/>
            </a:xfrm>
            <a:custGeom>
              <a:rect b="b" l="l" r="r" t="t"/>
              <a:pathLst>
                <a:path extrusionOk="0" h="12009" w="10272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-48195250" y="2377425"/>
              <a:ext cx="144150" cy="140225"/>
            </a:xfrm>
            <a:custGeom>
              <a:rect b="b" l="l" r="r" t="t"/>
              <a:pathLst>
                <a:path extrusionOk="0" h="5609" w="5766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-48150350" y="2422325"/>
              <a:ext cx="52775" cy="52800"/>
            </a:xfrm>
            <a:custGeom>
              <a:rect b="b" l="l" r="r" t="t"/>
              <a:pathLst>
                <a:path extrusionOk="0" h="2112" w="2111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Virtual Environment</a:t>
            </a:r>
            <a:endParaRPr/>
          </a:p>
        </p:txBody>
      </p:sp>
      <p:sp>
        <p:nvSpPr>
          <p:cNvPr id="183" name="Google Shape;183;p21"/>
          <p:cNvSpPr txBox="1"/>
          <p:nvPr>
            <p:ph idx="1" type="subTitle"/>
          </p:nvPr>
        </p:nvSpPr>
        <p:spPr>
          <a:xfrm>
            <a:off x="713250" y="1520350"/>
            <a:ext cx="77175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Using Anaconda prompt and Python, I set up virtual environment to use small applications and YOLOv8 on.</a:t>
            </a:r>
            <a:endParaRPr sz="1400"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900" y="2104425"/>
            <a:ext cx="4778001" cy="25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ship Report Infographics by Slidesgo">
  <a:themeElements>
    <a:clrScheme name="Simple Light">
      <a:dk1>
        <a:srgbClr val="FFFFFF"/>
      </a:dk1>
      <a:lt1>
        <a:srgbClr val="282938"/>
      </a:lt1>
      <a:dk2>
        <a:srgbClr val="484C68"/>
      </a:dk2>
      <a:lt2>
        <a:srgbClr val="70B1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